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20"/>
  </p:notesMasterIdLst>
  <p:sldIdLst>
    <p:sldId id="276" r:id="rId2"/>
    <p:sldId id="257" r:id="rId3"/>
    <p:sldId id="258" r:id="rId4"/>
    <p:sldId id="273" r:id="rId5"/>
    <p:sldId id="274" r:id="rId6"/>
    <p:sldId id="262" r:id="rId7"/>
    <p:sldId id="261" r:id="rId8"/>
    <p:sldId id="265" r:id="rId9"/>
    <p:sldId id="271" r:id="rId10"/>
    <p:sldId id="272" r:id="rId11"/>
    <p:sldId id="259" r:id="rId12"/>
    <p:sldId id="266" r:id="rId13"/>
    <p:sldId id="267" r:id="rId14"/>
    <p:sldId id="268" r:id="rId15"/>
    <p:sldId id="269" r:id="rId16"/>
    <p:sldId id="260" r:id="rId17"/>
    <p:sldId id="26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749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06A93-E8E2-B644-AC9E-EB8B43F09F0E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9C474-2A43-C349-8A7E-C375D4F6E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9C474-2A43-C349-8A7E-C375D4F6E0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9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9C474-2A43-C349-8A7E-C375D4F6E0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8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9C474-2A43-C349-8A7E-C375D4F6E0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14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29C474-2A43-C349-8A7E-C375D4F6E0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45432" y="737707"/>
            <a:ext cx="8473702" cy="3502520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br>
              <a:rPr lang="en-US" dirty="0"/>
            </a:br>
            <a:r>
              <a:rPr lang="en-US" dirty="0"/>
              <a:t>document title</a:t>
            </a:r>
            <a:endParaRPr lang="en-CA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5432" y="4240228"/>
            <a:ext cx="8473702" cy="5662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662038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119053" y="4241600"/>
            <a:ext cx="5752189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 </a:t>
            </a:r>
            <a:br>
              <a:rPr lang="en-US" dirty="0"/>
            </a:b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9053" y="5680708"/>
            <a:ext cx="3369119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13450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74136" y="1241225"/>
            <a:ext cx="7000289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976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4136" y="1241225"/>
            <a:ext cx="7000289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8130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4136" y="1241225"/>
            <a:ext cx="7000289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3182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4136" y="1241225"/>
            <a:ext cx="7000289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0246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8441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196473" y="1465539"/>
            <a:ext cx="4995528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423" y="1472184"/>
            <a:ext cx="6378328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8043325" y="6155269"/>
            <a:ext cx="3087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5556" y="6155268"/>
            <a:ext cx="872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7111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imag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643605" y="392416"/>
            <a:ext cx="6364429" cy="4232481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425" y="1472184"/>
            <a:ext cx="4156180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7831659" y="6155269"/>
            <a:ext cx="3299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5556" y="6155268"/>
            <a:ext cx="872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52352" y="2992636"/>
            <a:ext cx="4341040" cy="302991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</p:spTree>
    <p:extLst>
      <p:ext uri="{BB962C8B-B14F-4D97-AF65-F5344CB8AC3E}">
        <p14:creationId xmlns:p14="http://schemas.microsoft.com/office/powerpoint/2010/main" val="416937687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4868" y="-7340"/>
            <a:ext cx="12206868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7634103" y="6155269"/>
            <a:ext cx="3496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5556" y="6155268"/>
            <a:ext cx="872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30020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862812" y="845781"/>
            <a:ext cx="8329189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2" y="0"/>
            <a:ext cx="4682996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020800" y="5909733"/>
            <a:ext cx="18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8029213" y="6155269"/>
            <a:ext cx="31016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5556" y="6155268"/>
            <a:ext cx="872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699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45432" y="737707"/>
            <a:ext cx="8473702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the </a:t>
            </a:r>
            <a:br>
              <a:rPr lang="en-US" dirty="0"/>
            </a:br>
            <a:r>
              <a:rPr lang="en-US" dirty="0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5432" y="3734160"/>
            <a:ext cx="8473702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FFFFFF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266279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2"/>
            <a:ext cx="78975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561489" y="2"/>
            <a:ext cx="5630510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5384125" y="3214457"/>
            <a:ext cx="6807873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057437" y="6155269"/>
            <a:ext cx="30733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5556" y="6155268"/>
            <a:ext cx="8720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6137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31020" y="404486"/>
            <a:ext cx="10488537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367880" y="6155269"/>
            <a:ext cx="27629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7333" y="6155269"/>
            <a:ext cx="900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8273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005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88112" y="475061"/>
            <a:ext cx="4260222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8112" y="3607699"/>
            <a:ext cx="4260222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747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88112" y="475061"/>
            <a:ext cx="4260222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8112" y="3607699"/>
            <a:ext cx="4260222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8033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8112" y="1251896"/>
            <a:ext cx="4260222" cy="1993010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8112" y="3600955"/>
            <a:ext cx="1583989" cy="528820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80461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56481" y="3904418"/>
            <a:ext cx="5476497" cy="1421191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956481" y="5404023"/>
            <a:ext cx="5476497" cy="689121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196029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79984" y="542093"/>
            <a:ext cx="3369119" cy="26868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984" y="3467100"/>
            <a:ext cx="3369119" cy="1006793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281357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6599" y="1294568"/>
            <a:ext cx="5550912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46599" y="2962276"/>
            <a:ext cx="3369119" cy="1006793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441639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82066" y="4054793"/>
            <a:ext cx="5550912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882066" y="5484376"/>
            <a:ext cx="3369119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165112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405263" y="2907963"/>
            <a:ext cx="4304012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the document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500537" y="4990941"/>
            <a:ext cx="3369119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392150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425" y="392415"/>
            <a:ext cx="11259757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25" y="1472184"/>
            <a:ext cx="11259757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7648224" y="6155269"/>
            <a:ext cx="3516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ACA499F-9485-6347-A549-5A22340890A7}" type="datetime1">
              <a:rPr lang="en-US" smtClean="0"/>
              <a:t>11/19/20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165177" y="6155269"/>
            <a:ext cx="440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AD82E326-5A4D-2643-9E2D-19EB47B8D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1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60" r:id="rId23"/>
  </p:sldLayoutIdLst>
  <p:hf hdr="0" ftr="0" dt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pistasislab.github.io/tpo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how-to-use-automated-ml-for-ml-models" TargetMode="External"/><Relationship Id="rId2" Type="http://schemas.openxmlformats.org/officeDocument/2006/relationships/hyperlink" Target="https://www.linkedin.com/pulse/deploy-tensorflow-model-web-service-microsoft-azure-zafar/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ocs.microsoft.com/en-us/azure/machine-learning/tutorial-automated-ml-forecast" TargetMode="External"/><Relationship Id="rId4" Type="http://schemas.openxmlformats.org/officeDocument/2006/relationships/hyperlink" Target="https://docs.microsoft.com/en-us/azure/machine-learning/how-to-deploy-existing-mode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ca/services/machine-learning/automatedml/" TargetMode="External"/><Relationship Id="rId3" Type="http://schemas.openxmlformats.org/officeDocument/2006/relationships/hyperlink" Target="https://automl.github.io/auto-sklearn/master/" TargetMode="External"/><Relationship Id="rId7" Type="http://schemas.openxmlformats.org/officeDocument/2006/relationships/hyperlink" Target="https://cloud.google.com/automl" TargetMode="External"/><Relationship Id="rId2" Type="http://schemas.openxmlformats.org/officeDocument/2006/relationships/hyperlink" Target="http://epistasislab.github.io/tpo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cs.ubc.ca/labs/beta/Projects/autoweka/" TargetMode="External"/><Relationship Id="rId5" Type="http://schemas.openxmlformats.org/officeDocument/2006/relationships/hyperlink" Target="https://autokeras.com/" TargetMode="External"/><Relationship Id="rId4" Type="http://schemas.openxmlformats.org/officeDocument/2006/relationships/hyperlink" Target="https://www.h2o.ai/products/h2o-driverless-ai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hmanzafar/SeminarTalk-F20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livebook.manning.com/book/grokking-machine-learning/2-1-what-is-the-difference-between-labelled-and-unlabelled-data-/v-4/4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livebook.manning.com/book/grokking-machine-learning/2-1-what-is-the-difference-between-labelled-and-unlabelled-data-/v-4/4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89F36-5211-CD42-A8E9-8A95E34A6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Train Machine Learning model with Auto-ML and put it into Production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6652E-63B6-1245-B76A-FF07D8885F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Muhammad Rehman Zafar</a:t>
            </a:r>
          </a:p>
          <a:p>
            <a:r>
              <a:rPr lang="en-US" dirty="0"/>
              <a:t>Ryerson Multimedia Research Laboratory (RML), Ryerson University</a:t>
            </a:r>
          </a:p>
        </p:txBody>
      </p:sp>
    </p:spTree>
    <p:extLst>
      <p:ext uri="{BB962C8B-B14F-4D97-AF65-F5344CB8AC3E}">
        <p14:creationId xmlns:p14="http://schemas.microsoft.com/office/powerpoint/2010/main" val="429381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752A-8B95-C245-BFE9-4A3EE85B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Auto-ML with TPOT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F23B3-0828-874F-83E4-174CED07D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Uses genetic programming </a:t>
            </a:r>
          </a:p>
          <a:p>
            <a:r>
              <a:rPr lang="en-US" sz="2400" dirty="0"/>
              <a:t>Start with random pipelines</a:t>
            </a:r>
          </a:p>
          <a:p>
            <a:r>
              <a:rPr lang="en-US" sz="2400" dirty="0"/>
              <a:t>Best of every generation will mutate or cross-over</a:t>
            </a:r>
          </a:p>
          <a:p>
            <a:r>
              <a:rPr lang="en-US" sz="2400" dirty="0"/>
              <a:t>Once TPOT is finished searching (or you get tired of waiting), it provides you with the Python code for the best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25127-BE14-F742-B454-9F3DC8BA6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F6ABB-4BFF-2142-B49D-59FB3D0D7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15" y="915980"/>
            <a:ext cx="10083570" cy="5149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11A8D5-27DE-1C4D-A25F-C54A2038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Auto-ML Pipeline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A2C56-1295-4843-89FB-48A3911A7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2C753C-22CC-E14F-B6E0-DEA04265A1ED}"/>
              </a:ext>
            </a:extLst>
          </p:cNvPr>
          <p:cNvSpPr/>
          <p:nvPr/>
        </p:nvSpPr>
        <p:spPr>
          <a:xfrm>
            <a:off x="4611979" y="6465585"/>
            <a:ext cx="250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http://epistasislab.github.io/tpot/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313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9EA5-6E69-6F49-9DDA-1478208C7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061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build a model with TPOT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66877-8D95-B645-9D5F-BB7F499CB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1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CFB7-D4FF-7042-B85F-919B80410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E24B2-09C5-2740-A27D-3DA4D1584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Deploy a model in production</a:t>
            </a:r>
          </a:p>
          <a:p>
            <a:r>
              <a:rPr lang="en-US" sz="2400" dirty="0"/>
              <a:t>There are mainly two approached to deploy a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Deploy it on your own server and write a Rest API to invoke 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Deploy it on a Cloud Servers</a:t>
            </a:r>
          </a:p>
          <a:p>
            <a:pPr lvl="2"/>
            <a:r>
              <a:rPr lang="en-US" sz="2400" dirty="0"/>
              <a:t>E.g. Microsoft Azure, Amazon Web Services (AWS) and Google Cloud Platform (GCP)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DCF97-5E88-1C43-A466-686C71AA7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8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44CA-CEF3-7240-8540-0FB017BC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Resources for Microsoft Azure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5412C2A-D517-6442-A505-A89260FAB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183397"/>
              </p:ext>
            </p:extLst>
          </p:nvPr>
        </p:nvGraphicFramePr>
        <p:xfrm>
          <a:off x="487363" y="1471613"/>
          <a:ext cx="11260135" cy="2956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868514">
                  <a:extLst>
                    <a:ext uri="{9D8B030D-6E8A-4147-A177-3AD203B41FA5}">
                      <a16:colId xmlns:a16="http://schemas.microsoft.com/office/drawing/2014/main" val="4002302343"/>
                    </a:ext>
                  </a:extLst>
                </a:gridCol>
                <a:gridCol w="2688756">
                  <a:extLst>
                    <a:ext uri="{9D8B030D-6E8A-4147-A177-3AD203B41FA5}">
                      <a16:colId xmlns:a16="http://schemas.microsoft.com/office/drawing/2014/main" val="1037981113"/>
                    </a:ext>
                  </a:extLst>
                </a:gridCol>
                <a:gridCol w="3702865">
                  <a:extLst>
                    <a:ext uri="{9D8B030D-6E8A-4147-A177-3AD203B41FA5}">
                      <a16:colId xmlns:a16="http://schemas.microsoft.com/office/drawing/2014/main" val="1681188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/>
                        </a:rPr>
                        <a:t>Compute target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400" b="1" kern="1200" dirty="0">
                          <a:solidFill>
                            <a:schemeClr val="bg1"/>
                          </a:solidFill>
                          <a:effectLst/>
                        </a:rPr>
                        <a:t>Used for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97914" marR="97914"/>
                </a:tc>
                <a:extLst>
                  <a:ext uri="{0D108BD9-81ED-4DB2-BD59-A6C34878D82A}">
                    <a16:rowId xmlns:a16="http://schemas.microsoft.com/office/drawing/2014/main" val="385893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Local Web Service</a:t>
                      </a: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Testing/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debugging</a:t>
                      </a:r>
                      <a:endParaRPr lang="en-US" sz="2000" dirty="0"/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Limited for testing and debugging</a:t>
                      </a:r>
                    </a:p>
                  </a:txBody>
                  <a:tcPr marL="97914" marR="97914"/>
                </a:tc>
                <a:extLst>
                  <a:ext uri="{0D108BD9-81ED-4DB2-BD59-A6C34878D82A}">
                    <a16:rowId xmlns:a16="http://schemas.microsoft.com/office/drawing/2014/main" val="285898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Azure Kubernetes Service (AKS)</a:t>
                      </a: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Real-time inference</a:t>
                      </a:r>
                      <a:endParaRPr lang="en-US" sz="2000" dirty="0"/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GPU support,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Use for high-scale production deployments</a:t>
                      </a:r>
                      <a:endParaRPr lang="en-US" sz="2000" dirty="0"/>
                    </a:p>
                  </a:txBody>
                  <a:tcPr marL="97914" marR="97914"/>
                </a:tc>
                <a:extLst>
                  <a:ext uri="{0D108BD9-81ED-4DB2-BD59-A6C34878D82A}">
                    <a16:rowId xmlns:a16="http://schemas.microsoft.com/office/drawing/2014/main" val="4104104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Azure Container Instances</a:t>
                      </a: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Testing or development</a:t>
                      </a:r>
                      <a:endParaRPr lang="en-US" sz="2000" dirty="0"/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Use for low-scale CPU-based workloads </a:t>
                      </a:r>
                      <a:endParaRPr lang="en-US" sz="2000" dirty="0"/>
                    </a:p>
                  </a:txBody>
                  <a:tcPr marL="97914" marR="97914"/>
                </a:tc>
                <a:extLst>
                  <a:ext uri="{0D108BD9-81ED-4DB2-BD59-A6C34878D82A}">
                    <a16:rowId xmlns:a16="http://schemas.microsoft.com/office/drawing/2014/main" val="954622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Azure Machine Learning compute clusters</a:t>
                      </a:r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Batch inference</a:t>
                      </a:r>
                      <a:endParaRPr lang="en-US" sz="2000" dirty="0"/>
                    </a:p>
                  </a:txBody>
                  <a:tcPr marL="97914" marR="97914"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</a:rPr>
                        <a:t>Run batch scoring on serverless compute. </a:t>
                      </a:r>
                      <a:endParaRPr lang="en-US" sz="2000" dirty="0"/>
                    </a:p>
                  </a:txBody>
                  <a:tcPr marL="97914" marR="97914"/>
                </a:tc>
                <a:extLst>
                  <a:ext uri="{0D108BD9-81ED-4DB2-BD59-A6C34878D82A}">
                    <a16:rowId xmlns:a16="http://schemas.microsoft.com/office/drawing/2014/main" val="40344152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84555-DF97-2D4F-A9D8-FF1B397BB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68AC36-24FF-C949-8C98-20B4723AD7E2}"/>
              </a:ext>
            </a:extLst>
          </p:cNvPr>
          <p:cNvSpPr/>
          <p:nvPr/>
        </p:nvSpPr>
        <p:spPr>
          <a:xfrm>
            <a:off x="1886850" y="6428012"/>
            <a:ext cx="9376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-us/azure/machine-learning/service/how-to-deploy-and-where</a:t>
            </a:r>
          </a:p>
        </p:txBody>
      </p:sp>
    </p:spTree>
    <p:extLst>
      <p:ext uri="{BB962C8B-B14F-4D97-AF65-F5344CB8AC3E}">
        <p14:creationId xmlns:p14="http://schemas.microsoft.com/office/powerpoint/2010/main" val="355284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2810-CCA0-8042-939A-9C76EBEE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Resources for 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CDAE5-B72E-4241-98B6-16012D435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b="1" dirty="0"/>
              <a:t>Deploy </a:t>
            </a:r>
            <a:r>
              <a:rPr lang="en-US" sz="2600" b="1" dirty="0" err="1"/>
              <a:t>Tensorflow</a:t>
            </a:r>
            <a:r>
              <a:rPr lang="en-US" sz="2600" b="1" dirty="0"/>
              <a:t> Model as a Web Service at Microsoft Azure</a:t>
            </a:r>
          </a:p>
          <a:p>
            <a:pPr marL="226800" lvl="1" indent="0">
              <a:buNone/>
            </a:pPr>
            <a:r>
              <a:rPr lang="en-US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https://www.linkedin.com/pulse/deploy-tensorflow-model-web-service-microsoft-azure-zafar/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600" b="1" dirty="0"/>
          </a:p>
          <a:p>
            <a:r>
              <a:rPr lang="en-US" sz="2600" b="1" dirty="0"/>
              <a:t>Create, review, and deploy automated machine learning models with Azure Machine Learning</a:t>
            </a:r>
          </a:p>
          <a:p>
            <a:pPr marL="226800" lvl="1" indent="0">
              <a:buNone/>
            </a:pPr>
            <a:r>
              <a:rPr lang="en-US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https://docs.microsoft.com/en-us/azure/machine-learning/how-to-use-automated-ml-for-ml-models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600" dirty="0"/>
          </a:p>
          <a:p>
            <a:r>
              <a:rPr lang="en-US" sz="2600" b="1" dirty="0"/>
              <a:t>Deploy your existing model with Azure Machine Learning</a:t>
            </a:r>
            <a:endParaRPr lang="en-US" sz="2600" dirty="0"/>
          </a:p>
          <a:p>
            <a:pPr marL="226800" lvl="1" indent="0">
              <a:buNone/>
            </a:pPr>
            <a:r>
              <a:rPr lang="en-US" sz="2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https://docs.microsoft.com/en-us/azure/machine-learning/how-to-deploy-existing-model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sz="2600" dirty="0"/>
          </a:p>
          <a:p>
            <a:r>
              <a:rPr lang="en-US" sz="2600" b="1" dirty="0"/>
              <a:t>Tutorial: Forecast demand with automated machine learning</a:t>
            </a:r>
          </a:p>
          <a:p>
            <a:pPr marL="226800" lvl="1" indent="0">
              <a:buNone/>
            </a:pPr>
            <a:r>
              <a:rPr lang="en-US" sz="20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https://docs.microsoft.com/en-us/azure/machine-learning/tutorial-automated-ml-forecast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41821-F10E-9445-9C7F-EE01348A6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76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6F83-8E22-F846-AEE5-BA600226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B2818-1F53-DD4F-900E-591E124D2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Auto-ML algorithms aren't intended to run for only a few minutes</a:t>
            </a:r>
          </a:p>
          <a:p>
            <a:r>
              <a:rPr lang="en-US" sz="2400" dirty="0"/>
              <a:t>TPOT can take a long time to finish its search</a:t>
            </a:r>
          </a:p>
          <a:p>
            <a:r>
              <a:rPr lang="en-US" sz="2400" dirty="0"/>
              <a:t>TPOT can recommend different solutions for the same dataset</a:t>
            </a:r>
          </a:p>
          <a:p>
            <a:r>
              <a:rPr lang="en-US" sz="2400" dirty="0"/>
              <a:t>TPOT will work better when you give it more generations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68FFF-F5F4-5844-80FC-8F3D0DBBD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44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806B4-A863-E14B-A8D8-C6BA1E3D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C478-7BCC-7247-ABC4-0BFB3E4B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Trang T. Le, </a:t>
            </a:r>
            <a:r>
              <a:rPr lang="en-US" sz="1600" dirty="0" err="1"/>
              <a:t>Weixuan</a:t>
            </a:r>
            <a:r>
              <a:rPr lang="en-US" sz="1600" dirty="0"/>
              <a:t> Fu and Jason H. Moore (2020). Scaling tree-based automated machine learning to biomedical big data with a feature set selector. Bioinformatics.36(1): 250-256.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Collier, Michael, and Robin Shahan. Microsoft Azure Essentials-Fundamentals of Azure. Microsoft Press, 2015.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2"/>
              </a:rPr>
              <a:t>http://epistasislab.github.io/tpot/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3"/>
              </a:rPr>
              <a:t>https://automl.github.io/auto-sklearn/master/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4"/>
              </a:rPr>
              <a:t>https://www.h2o.ai/products/h2o-driverless-ai/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5"/>
              </a:rPr>
              <a:t>https://autokeras.com/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6"/>
              </a:rPr>
              <a:t>https://www.cs.ubc.ca/labs/beta/Projects/autoweka/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7"/>
              </a:rPr>
              <a:t>https://cloud.google.com/automl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hlinkClick r:id="rId8"/>
              </a:rPr>
              <a:t>https://azure.microsoft.com/en-ca/services/machine-learning/automatedml/</a:t>
            </a:r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3B1E0-52DC-7A45-A5D6-9D726FE3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75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4C39-4161-ED43-8825-290AB9BCB6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FD546-FCB9-E347-A368-E2BE96DB9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CFD73-649B-A843-8D75-D1F5D69B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29" y="1298677"/>
            <a:ext cx="3182257" cy="31822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3A6516-2862-EF42-BE4A-1581620103A6}"/>
              </a:ext>
            </a:extLst>
          </p:cNvPr>
          <p:cNvSpPr/>
          <p:nvPr/>
        </p:nvSpPr>
        <p:spPr>
          <a:xfrm>
            <a:off x="6226629" y="6453514"/>
            <a:ext cx="4765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https://github.com/rehmanzafar/SeminarTalk-F20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6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0C33-4134-C342-888C-7DE30E63A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F9C8-2D11-CB48-AEB2-0C23D948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dirty="0"/>
              <a:t>Classical Machine Learning</a:t>
            </a:r>
          </a:p>
          <a:p>
            <a:pPr lvl="1"/>
            <a:r>
              <a:rPr lang="en-US" dirty="0"/>
              <a:t>Auto Machine Learning</a:t>
            </a:r>
          </a:p>
          <a:p>
            <a:r>
              <a:rPr lang="en-US" sz="2400" dirty="0"/>
              <a:t>Train Auto Machine Learning model </a:t>
            </a:r>
          </a:p>
          <a:p>
            <a:r>
              <a:rPr lang="en-US" sz="2400" dirty="0"/>
              <a:t>Deploy Machine Learning model</a:t>
            </a:r>
          </a:p>
          <a:p>
            <a:r>
              <a:rPr lang="en-US" sz="2400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CAB11-BC2B-194E-995D-78F29296E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8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87D4-E491-5046-8C54-01E66C75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C57C-2ED8-8743-B6BB-F272D0A79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sz="2400" dirty="0"/>
              <a:t>Machine learning is a branch of artificial intelligence (AI)</a:t>
            </a:r>
          </a:p>
          <a:p>
            <a:r>
              <a:rPr lang="en-US" sz="2400" dirty="0"/>
              <a:t>Automatically learn and improve from experiences</a:t>
            </a:r>
          </a:p>
          <a:p>
            <a:r>
              <a:rPr lang="en-US" sz="2400" dirty="0"/>
              <a:t>Allow algorithms to learn automatically without human intervention</a:t>
            </a:r>
          </a:p>
          <a:p>
            <a:r>
              <a:rPr lang="en-US" sz="2400" dirty="0"/>
              <a:t>Broadly categorized into two main categories:</a:t>
            </a:r>
          </a:p>
          <a:p>
            <a:pPr lvl="1"/>
            <a:r>
              <a:rPr lang="en-US" dirty="0"/>
              <a:t>Supervised Machine Learning</a:t>
            </a:r>
          </a:p>
          <a:p>
            <a:pPr lvl="1"/>
            <a:r>
              <a:rPr lang="en-US" dirty="0"/>
              <a:t>Unsupervised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23EC6-B095-D844-8E12-BEC50A236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1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80CE-A2ED-714C-BBE1-78791C26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FDE14-2FDD-8243-84BE-8342A018C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Uses labeled datasets</a:t>
            </a:r>
          </a:p>
          <a:p>
            <a:r>
              <a:rPr lang="en-US" sz="2400" dirty="0"/>
              <a:t>Dataset comes with a tag</a:t>
            </a:r>
          </a:p>
          <a:p>
            <a:r>
              <a:rPr lang="en-US" sz="2400" dirty="0"/>
              <a:t>Dataset must have a target/class variable.</a:t>
            </a:r>
          </a:p>
          <a:p>
            <a:r>
              <a:rPr lang="en-US" sz="2400" dirty="0"/>
              <a:t>Examples are Regression and Classification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9D197-BCD8-E843-BF31-D178914F6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34E99-60CD-2E47-B7CA-A33259B2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643" y="1360516"/>
            <a:ext cx="2260600" cy="25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020C62-0AA0-8741-9AD7-FC6A88A6223D}"/>
              </a:ext>
            </a:extLst>
          </p:cNvPr>
          <p:cNvSpPr/>
          <p:nvPr/>
        </p:nvSpPr>
        <p:spPr>
          <a:xfrm>
            <a:off x="1340439" y="6541636"/>
            <a:ext cx="10406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https://livebook.manning.com/book/grokking-machine-learning/2-1-what-is-the-difference-between-labelled-and-unlabelled-data-/v-4/40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448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2EF-5D10-8242-8AFA-222B9156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6EC00-CEEB-0F4D-AF41-CB939A0C1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Uses unlabeled datasets</a:t>
            </a:r>
          </a:p>
          <a:p>
            <a:r>
              <a:rPr lang="en-US" sz="2400" dirty="0"/>
              <a:t>Dataset doesn’t have any tag</a:t>
            </a:r>
          </a:p>
          <a:p>
            <a:r>
              <a:rPr lang="en-US" sz="2400" dirty="0"/>
              <a:t>Dataset doesn’t have target/class variable</a:t>
            </a:r>
          </a:p>
          <a:p>
            <a:r>
              <a:rPr lang="en-US" sz="2400" dirty="0"/>
              <a:t>Examples are clustering and association rules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9C345-1A8B-8C4D-9174-DB0CE61DF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9C9B6-7B68-AC45-888B-4DA747B10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90" y="1517538"/>
            <a:ext cx="2222500" cy="2425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1AEA9A-9E25-924B-ADFE-C65A78B929BA}"/>
              </a:ext>
            </a:extLst>
          </p:cNvPr>
          <p:cNvSpPr/>
          <p:nvPr/>
        </p:nvSpPr>
        <p:spPr>
          <a:xfrm>
            <a:off x="1204686" y="6579663"/>
            <a:ext cx="104067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https://livebook.manning.com/book/grokking-machine-learning/2-1-what-is-the-difference-between-labelled-and-unlabelled-data-/v-4/40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567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12BE8-7137-FB42-B197-D23FC80D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Machine Learning (Auto-ML)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A3AEB-3454-3A42-8169-CB6575CA3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670"/>
            <a:ext cx="10515600" cy="4802187"/>
          </a:xfrm>
        </p:spPr>
        <p:txBody>
          <a:bodyPr>
            <a:normAutofit/>
          </a:bodyPr>
          <a:lstStyle/>
          <a:p>
            <a:r>
              <a:rPr lang="en-US" sz="2400" dirty="0"/>
              <a:t>Progressive automation of Machine Learning</a:t>
            </a:r>
          </a:p>
          <a:p>
            <a:r>
              <a:rPr lang="en-US" sz="2400" dirty="0"/>
              <a:t>A wrapper around machine learning algorithms</a:t>
            </a:r>
          </a:p>
          <a:p>
            <a:r>
              <a:rPr lang="en-US" sz="2400" dirty="0"/>
              <a:t>Works on the same vein</a:t>
            </a:r>
          </a:p>
          <a:p>
            <a:r>
              <a:rPr lang="en-US" sz="2400" dirty="0"/>
              <a:t>Automating the end-to-end process of applying machine learning to real world problems</a:t>
            </a:r>
          </a:p>
          <a:p>
            <a:r>
              <a:rPr lang="en-US" sz="2400" dirty="0"/>
              <a:t>But has certain advantages over classical machine learning</a:t>
            </a:r>
          </a:p>
          <a:p>
            <a:pPr lvl="1"/>
            <a:r>
              <a:rPr lang="en-US" dirty="0"/>
              <a:t>Focuses on end users without expert knowledge</a:t>
            </a:r>
          </a:p>
          <a:p>
            <a:pPr lvl="1"/>
            <a:r>
              <a:rPr lang="en-US" dirty="0"/>
              <a:t>Doesn't require hand crafted feature engineering</a:t>
            </a:r>
          </a:p>
          <a:p>
            <a:pPr lvl="1"/>
            <a:r>
              <a:rPr lang="en-US" dirty="0"/>
              <a:t>Doesn’t require parameter tuning</a:t>
            </a:r>
          </a:p>
          <a:p>
            <a:pPr lvl="1"/>
            <a:r>
              <a:rPr lang="en-US" dirty="0"/>
              <a:t>Reduces the human effort</a:t>
            </a:r>
          </a:p>
          <a:p>
            <a:pPr lvl="1"/>
            <a:r>
              <a:rPr lang="en-US" dirty="0"/>
              <a:t>Takes the input data and provides the optimized model</a:t>
            </a:r>
          </a:p>
          <a:p>
            <a:pPr marL="2268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FC83-1EA1-D14C-BD5C-46C48FD56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2E01-4CFA-AC47-B89F-7F70AD15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Auto-ML?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BFE75-4F75-444A-AB7D-4583FA95C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Auto train models </a:t>
            </a:r>
          </a:p>
          <a:p>
            <a:r>
              <a:rPr lang="en-US" sz="2400" dirty="0"/>
              <a:t>Auto tune hyperparameters and feature selection</a:t>
            </a:r>
          </a:p>
          <a:p>
            <a:r>
              <a:rPr lang="en-US" sz="2400" dirty="0"/>
              <a:t>Very handy to define benchmarks</a:t>
            </a:r>
          </a:p>
          <a:p>
            <a:r>
              <a:rPr lang="en-US" sz="2400" dirty="0"/>
              <a:t>Eliminating human errors</a:t>
            </a:r>
          </a:p>
          <a:p>
            <a:r>
              <a:rPr lang="en-US" sz="2400" dirty="0"/>
              <a:t>Less human effort</a:t>
            </a:r>
          </a:p>
          <a:p>
            <a:r>
              <a:rPr lang="en-US" sz="2400" dirty="0"/>
              <a:t>Faster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3E980-2117-9949-AFD4-8A5BFCABD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3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eed Tech Skills Explorer: Big Picture Tech Skill Trends - Indeed Hiring  Lab">
            <a:extLst>
              <a:ext uri="{FF2B5EF4-FFF2-40B4-BE49-F238E27FC236}">
                <a16:creationId xmlns:a16="http://schemas.microsoft.com/office/drawing/2014/main" id="{09BD44E1-87D5-744A-A864-4A30E0238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78" y="1362627"/>
            <a:ext cx="9428843" cy="535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CFC31B-ADE6-7C4B-BA61-8DA5EFD5B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Growing 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EAD39-CC17-6047-A3D4-8FB86181C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81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556F-7AD6-334F-AD0B-8B8A4948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Auto-ML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9E820-D9CA-6949-A96D-3E0D68B17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25" y="1472184"/>
            <a:ext cx="11259757" cy="325947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Tree-based pipeline optimization (TPOT) [3]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Auto-</a:t>
            </a:r>
            <a:r>
              <a:rPr lang="en-US" sz="2400" dirty="0" err="1"/>
              <a:t>sklearn</a:t>
            </a:r>
            <a:r>
              <a:rPr lang="en-US" sz="2400" dirty="0"/>
              <a:t> [4]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H2O.ai [5]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AutoKeras</a:t>
            </a:r>
            <a:r>
              <a:rPr lang="en-US" sz="2400" dirty="0"/>
              <a:t> [6]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AutoWeka</a:t>
            </a:r>
            <a:r>
              <a:rPr lang="en-US" sz="2400" dirty="0"/>
              <a:t> [7]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Google Cloud </a:t>
            </a:r>
            <a:r>
              <a:rPr lang="en-US" dirty="0" err="1"/>
              <a:t>AutoML</a:t>
            </a:r>
            <a:r>
              <a:rPr lang="en-US" dirty="0"/>
              <a:t> [8]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Azure </a:t>
            </a:r>
            <a:r>
              <a:rPr lang="en-US" dirty="0" err="1"/>
              <a:t>AutoML</a:t>
            </a:r>
            <a:r>
              <a:rPr lang="en-US" dirty="0"/>
              <a:t> [9]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97AEE-5327-A543-AC03-E81277CB5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2E326-5A4D-2643-9E2D-19EB47B8DE2A}" type="slidenum">
              <a:rPr lang="en-US" smtClean="0"/>
              <a:t>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AB03E3-F849-B243-99B2-D4D69F59F3B2}"/>
              </a:ext>
            </a:extLst>
          </p:cNvPr>
          <p:cNvSpPr txBox="1">
            <a:spLocks/>
          </p:cNvSpPr>
          <p:nvPr/>
        </p:nvSpPr>
        <p:spPr>
          <a:xfrm>
            <a:off x="6648740" y="5555343"/>
            <a:ext cx="5848060" cy="1302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48731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Ry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6CA5EAD-D20D-458B-9D20-5FEC1FD4DCB7}" vid="{E43FE319-3D2D-4DD3-88E2-614B97909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PowerPoint-Presentation-Template-16x9</Template>
  <TotalTime>1243</TotalTime>
  <Words>816</Words>
  <Application>Microsoft Macintosh PowerPoint</Application>
  <PresentationFormat>Widescreen</PresentationFormat>
  <Paragraphs>138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RyersonUniversity_MasterTemplate v1</vt:lpstr>
      <vt:lpstr>Train Machine Learning model with Auto-ML and put it into Production Environment</vt:lpstr>
      <vt:lpstr>Agenda</vt:lpstr>
      <vt:lpstr>Classical Machine Learning</vt:lpstr>
      <vt:lpstr>Supervised Machine learning</vt:lpstr>
      <vt:lpstr>Unsupervised Machine Learning</vt:lpstr>
      <vt:lpstr>Auto Machine Learning (Auto-ML)</vt:lpstr>
      <vt:lpstr>Why Auto-ML?</vt:lpstr>
      <vt:lpstr>Fastest Growing Tech</vt:lpstr>
      <vt:lpstr>Auto-ML Frameworks</vt:lpstr>
      <vt:lpstr>Auto-ML with TPOT</vt:lpstr>
      <vt:lpstr>Auto-ML Pipeline</vt:lpstr>
      <vt:lpstr>Let’s build a model with TPOT </vt:lpstr>
      <vt:lpstr>What’s Next?</vt:lpstr>
      <vt:lpstr>Deployment Resources for Microsoft Azure</vt:lpstr>
      <vt:lpstr>Other Useful Resources for Model Deployment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Rehman Zafar</dc:creator>
  <cp:lastModifiedBy>Muhammad Rehman Zafar</cp:lastModifiedBy>
  <cp:revision>28</cp:revision>
  <dcterms:created xsi:type="dcterms:W3CDTF">2020-11-19T21:26:23Z</dcterms:created>
  <dcterms:modified xsi:type="dcterms:W3CDTF">2020-11-20T18:15:25Z</dcterms:modified>
</cp:coreProperties>
</file>